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3" r:id="rId2"/>
    <p:sldId id="264" r:id="rId3"/>
    <p:sldId id="262" r:id="rId4"/>
    <p:sldId id="260" r:id="rId5"/>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20116" autoAdjust="0"/>
    <p:restoredTop sz="94795" autoAdjust="0"/>
  </p:normalViewPr>
  <p:slideViewPr>
    <p:cSldViewPr snapToGrid="0" snapToObjects="1">
      <p:cViewPr varScale="1">
        <p:scale>
          <a:sx n="28" d="100"/>
          <a:sy n="28" d="100"/>
        </p:scale>
        <p:origin x="-2192" y="-144"/>
      </p:cViewPr>
      <p:guideLst>
        <p:guide orient="horz" pos="806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5/21/15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-Recommended font sizes for 40x40 posters?</a:t>
            </a:r>
          </a:p>
          <a:p>
            <a:r>
              <a:rPr lang="en-US" dirty="0" smtClean="0"/>
              <a:t>-What’s the right size for posters?</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3</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4</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5/21/15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1.pn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3066714"/>
            <a:ext cx="9481764" cy="2250790"/>
          </a:xfrm>
          <a:prstGeom prst="rect">
            <a:avLst/>
          </a:prstGeom>
          <a:noFill/>
          <a:ln w="28575" cmpd="sng">
            <a:noFill/>
          </a:ln>
        </p:spPr>
        <p:txBody>
          <a:bodyPr wrap="square" lIns="329104" tIns="164551" rIns="329104" bIns="164551" rtlCol="0">
            <a:spAutoFit/>
          </a:bodyPr>
          <a:lstStyle/>
          <a:p>
            <a:pPr>
              <a:lnSpc>
                <a:spcPct val="90000"/>
              </a:lnSpc>
            </a:pPr>
            <a:r>
              <a:rPr lang="en-US" sz="4000" b="1" dirty="0" smtClean="0">
                <a:latin typeface="Helvetica"/>
                <a:cs typeface="Helvetica"/>
              </a:rPr>
              <a:t>The DRS </a:t>
            </a:r>
            <a:r>
              <a:rPr lang="en-US" sz="4000" b="1" dirty="0" smtClean="0">
                <a:latin typeface="Helvetica"/>
                <a:cs typeface="Helvetica"/>
              </a:rPr>
              <a:t>&amp; </a:t>
            </a:r>
            <a:r>
              <a:rPr lang="en-US" sz="4000" b="1" dirty="0" smtClean="0">
                <a:latin typeface="Helvetica"/>
                <a:cs typeface="Helvetica"/>
              </a:rPr>
              <a:t>Cerberus</a:t>
            </a:r>
            <a:endParaRPr lang="en-US" sz="4000" b="1" dirty="0">
              <a:latin typeface="Helvetica"/>
              <a:cs typeface="Helvetica"/>
            </a:endParaRPr>
          </a:p>
          <a:p>
            <a:pPr>
              <a:lnSpc>
                <a:spcPct val="90000"/>
              </a:lnSpc>
            </a:pPr>
            <a:endParaRPr lang="en-US" sz="1000" dirty="0" smtClean="0">
              <a:latin typeface="Helvetica"/>
              <a:cs typeface="Helvetica"/>
            </a:endParaRPr>
          </a:p>
          <a:p>
            <a:pPr>
              <a:lnSpc>
                <a:spcPct val="90000"/>
              </a:lnSpc>
            </a:pPr>
            <a:r>
              <a:rPr lang="en-US" sz="2800" dirty="0" smtClean="0">
                <a:latin typeface="Helvetica"/>
                <a:cs typeface="Helvetica"/>
              </a:rPr>
              <a:t>For more information about </a:t>
            </a:r>
            <a:r>
              <a:rPr lang="en-US" sz="2800" dirty="0" smtClean="0">
                <a:latin typeface="Helvetica"/>
                <a:cs typeface="Helvetica"/>
              </a:rPr>
              <a:t>DRS </a:t>
            </a:r>
            <a:r>
              <a:rPr lang="en-US" sz="2800" dirty="0" smtClean="0">
                <a:latin typeface="Helvetica"/>
                <a:cs typeface="Helvetica"/>
              </a:rPr>
              <a:t>and </a:t>
            </a:r>
            <a:r>
              <a:rPr lang="en-US" sz="2800" dirty="0" smtClean="0">
                <a:latin typeface="Helvetica"/>
                <a:cs typeface="Helvetica"/>
              </a:rPr>
              <a:t>Cerberus</a:t>
            </a:r>
            <a:r>
              <a:rPr lang="en-US" sz="2800" dirty="0">
                <a:latin typeface="Helvetica"/>
                <a:cs typeface="Helvetica"/>
              </a:rPr>
              <a:t> </a:t>
            </a:r>
            <a:r>
              <a:rPr lang="en-US" sz="2800" dirty="0" smtClean="0">
                <a:latin typeface="Helvetica"/>
                <a:cs typeface="Helvetica"/>
              </a:rPr>
              <a:t>visit:</a:t>
            </a:r>
            <a:endParaRPr lang="en-US" sz="2800" dirty="0">
              <a:latin typeface="Helvetica"/>
              <a:cs typeface="Helvetica"/>
            </a:endParaRPr>
          </a:p>
          <a:p>
            <a:pPr marL="457200" indent="-457200">
              <a:lnSpc>
                <a:spcPct val="90000"/>
              </a:lnSpc>
              <a:buFont typeface="Arial"/>
              <a:buChar char="•"/>
            </a:pPr>
            <a:r>
              <a:rPr lang="en-US" sz="2800" dirty="0" err="1" smtClean="0">
                <a:solidFill>
                  <a:srgbClr val="2B84D2"/>
                </a:solidFill>
                <a:latin typeface="Helvetica"/>
                <a:cs typeface="Helvetica"/>
              </a:rPr>
              <a:t>dsg.neu.edu</a:t>
            </a:r>
            <a:r>
              <a:rPr lang="en-US" sz="2800" dirty="0">
                <a:solidFill>
                  <a:srgbClr val="2B84D2"/>
                </a:solidFill>
                <a:latin typeface="Helvetica"/>
                <a:cs typeface="Helvetica"/>
              </a:rPr>
              <a:t>/resources/</a:t>
            </a:r>
            <a:r>
              <a:rPr lang="en-US" sz="2800" dirty="0" err="1" smtClean="0">
                <a:solidFill>
                  <a:srgbClr val="2B84D2"/>
                </a:solidFill>
                <a:latin typeface="Helvetica"/>
                <a:cs typeface="Helvetica"/>
              </a:rPr>
              <a:t>drs</a:t>
            </a:r>
            <a:r>
              <a:rPr lang="en-US" sz="2800" dirty="0" smtClean="0">
                <a:solidFill>
                  <a:srgbClr val="2B84D2"/>
                </a:solidFill>
                <a:latin typeface="Helvetica"/>
                <a:cs typeface="Helvetica"/>
              </a:rPr>
              <a:t> </a:t>
            </a:r>
          </a:p>
          <a:p>
            <a:pPr marL="457200" indent="-457200">
              <a:lnSpc>
                <a:spcPct val="90000"/>
              </a:lnSpc>
              <a:buFont typeface="Arial"/>
              <a:buChar char="•"/>
            </a:pPr>
            <a:r>
              <a:rPr lang="en-US" sz="2800" dirty="0" err="1" smtClean="0">
                <a:solidFill>
                  <a:srgbClr val="2B84D2"/>
                </a:solidFill>
                <a:latin typeface="Helvetica"/>
                <a:cs typeface="Helvetica"/>
              </a:rPr>
              <a:t>github.com</a:t>
            </a:r>
            <a:r>
              <a:rPr lang="en-US" sz="2800" dirty="0">
                <a:solidFill>
                  <a:srgbClr val="2B84D2"/>
                </a:solidFill>
                <a:latin typeface="Helvetica"/>
                <a:cs typeface="Helvetica"/>
              </a:rPr>
              <a:t>/NEU-Libraries/</a:t>
            </a:r>
            <a:r>
              <a:rPr lang="en-US" sz="2800" dirty="0" err="1">
                <a:solidFill>
                  <a:srgbClr val="2B84D2"/>
                </a:solidFill>
                <a:latin typeface="Helvetica"/>
                <a:cs typeface="Helvetica"/>
              </a:rPr>
              <a:t>cerberus</a:t>
            </a:r>
            <a:endParaRPr lang="en-US" sz="2800" dirty="0">
              <a:solidFill>
                <a:srgbClr val="2B84D2"/>
              </a:solidFill>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11780585" y="9975778"/>
            <a:ext cx="9892730" cy="9659994"/>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 </a:t>
            </a:r>
            <a:r>
              <a:rPr lang="en-US" sz="2800" dirty="0" smtClean="0">
                <a:latin typeface="Helvetica"/>
                <a:cs typeface="Helvetica"/>
              </a:rPr>
              <a:t> In </a:t>
            </a:r>
            <a:r>
              <a:rPr lang="en-US" sz="2800" dirty="0">
                <a:latin typeface="Helvetica"/>
                <a:cs typeface="Helvetica"/>
              </a:rPr>
              <a:t>order to support the community and collection hierarchy, Cerberus, the DRS's underlying Fedora/Hydra architecture, was developed with three distinct types of collections:</a:t>
            </a:r>
          </a:p>
          <a:p>
            <a:pPr marL="457200" indent="-457200" algn="just">
              <a:lnSpc>
                <a:spcPct val="110000"/>
              </a:lnSpc>
              <a:buFont typeface="Arial"/>
              <a:buChar char="•"/>
            </a:pPr>
            <a:r>
              <a:rPr lang="en-US" sz="2800" dirty="0">
                <a:latin typeface="Helvetica"/>
                <a:cs typeface="Helvetica"/>
              </a:rPr>
              <a:t>communities: collections that belong to the DRS canonical graph. They can only contain communities, collections, or faculty users - no files</a:t>
            </a:r>
          </a:p>
          <a:p>
            <a:pPr marL="457200" indent="-457200" algn="just">
              <a:lnSpc>
                <a:spcPct val="110000"/>
              </a:lnSpc>
              <a:buFont typeface="Arial"/>
              <a:buChar char="•"/>
            </a:pPr>
            <a:r>
              <a:rPr lang="en-US" sz="2800" dirty="0">
                <a:latin typeface="Helvetica"/>
                <a:cs typeface="Helvetica"/>
              </a:rPr>
              <a:t>smart collections: collections that belong to faculty users and are directly connected to the faculty user's community</a:t>
            </a:r>
          </a:p>
          <a:p>
            <a:pPr marL="457200" indent="-457200" algn="just">
              <a:lnSpc>
                <a:spcPct val="110000"/>
              </a:lnSpc>
              <a:buFont typeface="Arial"/>
              <a:buChar char="•"/>
            </a:pPr>
            <a:r>
              <a:rPr lang="en-US" sz="2800" dirty="0">
                <a:latin typeface="Helvetica"/>
                <a:cs typeface="Helvetica"/>
              </a:rPr>
              <a:t>ordinary collections: a typical repository collection</a:t>
            </a:r>
          </a:p>
          <a:p>
            <a:pPr algn="just">
              <a:lnSpc>
                <a:spcPct val="110000"/>
              </a:lnSpc>
            </a:pPr>
            <a:r>
              <a:rPr lang="en-US" sz="2800" dirty="0">
                <a:latin typeface="Helvetica"/>
                <a:cs typeface="Helvetica"/>
              </a:rPr>
              <a:t>   </a:t>
            </a:r>
            <a:r>
              <a:rPr lang="en-US" sz="2800" dirty="0" smtClean="0">
                <a:latin typeface="Helvetica"/>
                <a:cs typeface="Helvetica"/>
              </a:rPr>
              <a:t>All </a:t>
            </a:r>
            <a:r>
              <a:rPr lang="en-US" sz="2800" dirty="0">
                <a:latin typeface="Helvetica"/>
                <a:cs typeface="Helvetica"/>
              </a:rPr>
              <a:t>schools and colleges communities are nested beneath the top-level Northeastern </a:t>
            </a:r>
            <a:r>
              <a:rPr lang="en-US" sz="2800" dirty="0" smtClean="0">
                <a:latin typeface="Helvetica"/>
                <a:cs typeface="Helvetica"/>
              </a:rPr>
              <a:t>community</a:t>
            </a:r>
            <a:r>
              <a:rPr lang="en-US" sz="2800" dirty="0">
                <a:latin typeface="Helvetica"/>
                <a:cs typeface="Helvetica"/>
              </a:rPr>
              <a:t>. Departments and research group communities are nested within the proper University school or college community, and each faculty user is connected to his or her appropriate communities, </a:t>
            </a:r>
            <a:r>
              <a:rPr lang="en-US" sz="2800" dirty="0" smtClean="0">
                <a:latin typeface="Helvetica"/>
                <a:cs typeface="Helvetica"/>
              </a:rPr>
              <a:t>allowing </a:t>
            </a:r>
            <a:r>
              <a:rPr lang="en-US" sz="2800" dirty="0">
                <a:latin typeface="Helvetica"/>
                <a:cs typeface="Helvetica"/>
              </a:rPr>
              <a:t>files stored in </a:t>
            </a:r>
            <a:r>
              <a:rPr lang="en-US" sz="2800" dirty="0" smtClean="0">
                <a:latin typeface="Helvetica"/>
                <a:cs typeface="Helvetica"/>
              </a:rPr>
              <a:t>Smart </a:t>
            </a:r>
            <a:r>
              <a:rPr lang="en-US" sz="2800" dirty="0">
                <a:latin typeface="Helvetica"/>
                <a:cs typeface="Helvetica"/>
              </a:rPr>
              <a:t>Collections to be discovered by through various means.</a:t>
            </a:r>
            <a:endParaRPr lang="en-US" sz="2800" dirty="0" smtClean="0">
              <a:latin typeface="Helvetica"/>
              <a:cs typeface="Helvetica"/>
            </a:endParaRPr>
          </a:p>
        </p:txBody>
      </p:sp>
      <p:sp>
        <p:nvSpPr>
          <p:cNvPr id="34" name="TextBox 33"/>
          <p:cNvSpPr txBox="1"/>
          <p:nvPr/>
        </p:nvSpPr>
        <p:spPr>
          <a:xfrm>
            <a:off x="21908560" y="4581565"/>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The DRS uses the relationships between faculty users, smart collections, and communities to aggregate content stored in Smart Collections up through the community structure:</a:t>
            </a:r>
          </a:p>
          <a:p>
            <a:pPr marL="457200" indent="-457200" algn="just">
              <a:lnSpc>
                <a:spcPct val="110000"/>
              </a:lnSpc>
              <a:buFont typeface="Arial"/>
              <a:buChar char="•"/>
            </a:pPr>
            <a:r>
              <a:rPr lang="en-US" sz="2800" dirty="0">
                <a:latin typeface="Helvetica"/>
                <a:cs typeface="Helvetica"/>
              </a:rPr>
              <a:t>The Smart Collections created for faculty after they first login are directly connected to the user with Fedora's predefined &lt;ns1:isMemberOf&gt; statement</a:t>
            </a:r>
          </a:p>
          <a:p>
            <a:pPr marL="457200" indent="-457200" algn="just">
              <a:lnSpc>
                <a:spcPct val="110000"/>
              </a:lnSpc>
              <a:buFont typeface="Arial"/>
              <a:buChar char="•"/>
            </a:pPr>
            <a:r>
              <a:rPr lang="en-US" sz="2800" dirty="0">
                <a:latin typeface="Helvetica"/>
                <a:cs typeface="Helvetica"/>
              </a:rPr>
              <a:t>The Hydra properties </a:t>
            </a:r>
            <a:r>
              <a:rPr lang="en-US" sz="2800" dirty="0" err="1">
                <a:latin typeface="Helvetica"/>
                <a:cs typeface="Helvetica"/>
              </a:rPr>
              <a:t>datastream</a:t>
            </a:r>
            <a:r>
              <a:rPr lang="en-US" sz="2800" dirty="0">
                <a:latin typeface="Helvetica"/>
                <a:cs typeface="Helvetica"/>
              </a:rPr>
              <a:t> defines the type of smart collection</a:t>
            </a:r>
          </a:p>
          <a:p>
            <a:pPr marL="457200" indent="-457200" algn="just">
              <a:lnSpc>
                <a:spcPct val="110000"/>
              </a:lnSpc>
              <a:buFont typeface="Arial"/>
              <a:buChar char="•"/>
            </a:pPr>
            <a:r>
              <a:rPr lang="en-US" sz="2800" dirty="0">
                <a:latin typeface="Helvetica"/>
                <a:cs typeface="Helvetica"/>
              </a:rPr>
              <a:t>Faculty are connected to communities through the DRS admin panel, which creates a locally defined &lt;</a:t>
            </a:r>
            <a:r>
              <a:rPr lang="en-US" sz="2800" dirty="0" err="1">
                <a:latin typeface="Helvetica"/>
                <a:cs typeface="Helvetica"/>
              </a:rPr>
              <a:t>drs:hasAffiliation</a:t>
            </a:r>
            <a:r>
              <a:rPr lang="en-US" sz="2800" dirty="0">
                <a:latin typeface="Helvetica"/>
                <a:cs typeface="Helvetica"/>
              </a:rPr>
              <a:t>&gt; RDF statement in the RELS-EXT</a:t>
            </a:r>
          </a:p>
        </p:txBody>
      </p:sp>
      <p:sp>
        <p:nvSpPr>
          <p:cNvPr id="35" name="TextBox 34"/>
          <p:cNvSpPr txBox="1"/>
          <p:nvPr/>
        </p:nvSpPr>
        <p:spPr>
          <a:xfrm>
            <a:off x="21908560" y="16774136"/>
            <a:ext cx="9481764" cy="6754586"/>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Communities and collections can be easily organized according to an existing authoritative framework</a:t>
            </a:r>
          </a:p>
          <a:p>
            <a:pPr marL="457200" indent="-457200">
              <a:lnSpc>
                <a:spcPct val="110000"/>
              </a:lnSpc>
              <a:buFont typeface="Arial"/>
              <a:buChar char="•"/>
            </a:pPr>
            <a:r>
              <a:rPr lang="en-US" sz="2800" dirty="0">
                <a:latin typeface="Helvetica"/>
                <a:cs typeface="Helvetica"/>
              </a:rPr>
              <a:t>The repository structure follows an existing model that is quickly understood by users</a:t>
            </a:r>
          </a:p>
          <a:p>
            <a:pPr marL="457200" indent="-457200">
              <a:lnSpc>
                <a:spcPct val="110000"/>
              </a:lnSpc>
              <a:buFont typeface="Arial"/>
              <a:buChar char="•"/>
            </a:pPr>
            <a:r>
              <a:rPr lang="en-US" sz="2800" dirty="0">
                <a:latin typeface="Helvetica"/>
                <a:cs typeface="Helvetica"/>
              </a:rPr>
              <a:t>Valuable repository content can be discovered through multiple search and browse </a:t>
            </a:r>
            <a:r>
              <a:rPr lang="en-US" sz="2800" dirty="0" smtClean="0">
                <a:latin typeface="Helvetica"/>
                <a:cs typeface="Helvetica"/>
              </a:rPr>
              <a:t>avenues</a:t>
            </a:r>
            <a:endParaRPr lang="en-US" sz="1000" dirty="0" smtClean="0">
              <a:latin typeface="Helvetica"/>
              <a:cs typeface="Helvetica"/>
            </a:endParaRP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The repository structure must be actively maintained as the University evolves</a:t>
            </a:r>
          </a:p>
          <a:p>
            <a:pPr marL="457200" indent="-457200">
              <a:lnSpc>
                <a:spcPct val="110000"/>
              </a:lnSpc>
              <a:buFont typeface="Arial"/>
              <a:buChar char="•"/>
            </a:pPr>
            <a:r>
              <a:rPr lang="en-US" sz="2800" dirty="0">
                <a:latin typeface="Helvetica"/>
                <a:cs typeface="Helvetica"/>
              </a:rPr>
              <a:t>User education is needed for Smart Collections to be effective.</a:t>
            </a:r>
            <a:endParaRPr lang="en-US" sz="2800" dirty="0">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65201" y="4581565"/>
            <a:ext cx="20708114" cy="5394213"/>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About the DRS</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3" name="Picture 2" descr="fullpage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3024" y="19691980"/>
            <a:ext cx="6935008" cy="4934172"/>
          </a:xfrm>
          <a:prstGeom prst="rect">
            <a:avLst/>
          </a:prstGeom>
          <a:ln>
            <a:solidFill>
              <a:srgbClr val="2B84D2"/>
            </a:solidFill>
          </a:ln>
        </p:spPr>
      </p:pic>
      <p:pic>
        <p:nvPicPr>
          <p:cNvPr id="20" name="Picture 19" descr="fullpage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8078" y="20005160"/>
            <a:ext cx="6935008" cy="4934172"/>
          </a:xfrm>
          <a:prstGeom prst="rect">
            <a:avLst/>
          </a:prstGeom>
          <a:ln>
            <a:solidFill>
              <a:srgbClr val="2B84D2"/>
            </a:solidFill>
          </a:ln>
        </p:spPr>
      </p:pic>
      <p:sp>
        <p:nvSpPr>
          <p:cNvPr id="4" name="Right Arrow 3"/>
          <p:cNvSpPr/>
          <p:nvPr/>
        </p:nvSpPr>
        <p:spPr>
          <a:xfrm>
            <a:off x="13035574" y="21946108"/>
            <a:ext cx="2610412" cy="1287686"/>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NUgraphPor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1" y="10246753"/>
            <a:ext cx="10361981" cy="14692579"/>
          </a:xfrm>
          <a:prstGeom prst="rect">
            <a:avLst/>
          </a:prstGeom>
          <a:ln w="190500" cmpd="sng">
            <a:solidFill>
              <a:srgbClr val="FFFFFF"/>
            </a:solidFill>
          </a:ln>
        </p:spPr>
      </p:pic>
      <p:pic>
        <p:nvPicPr>
          <p:cNvPr id="11" name="Picture 10" descr="metadatastream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77219" y="11545547"/>
            <a:ext cx="8964778" cy="4965192"/>
          </a:xfrm>
          <a:prstGeom prst="rect">
            <a:avLst/>
          </a:prstGeom>
          <a:ln w="190500">
            <a:solidFill>
              <a:schemeClr val="bg1"/>
            </a:solidFill>
          </a:ln>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1" y="20366185"/>
            <a:ext cx="10637010" cy="4478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1622511" y="21401459"/>
            <a:ext cx="9165034" cy="344291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 </a:t>
            </a:r>
            <a:r>
              <a:rPr lang="en-US" sz="2800" dirty="0" err="1" smtClean="0">
                <a:latin typeface="Helvetica"/>
                <a:cs typeface="Helvetica"/>
              </a:rPr>
              <a:t>Consect</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smtClean="0">
                <a:latin typeface="Helvetica"/>
                <a:cs typeface="Helvetica"/>
              </a:rPr>
              <a:t>Consec</a:t>
            </a:r>
            <a:endParaRPr lang="en-US" sz="2800" dirty="0" smtClean="0">
              <a:latin typeface="Helvetica"/>
              <a:cs typeface="Helvetica"/>
            </a:endParaRPr>
          </a:p>
          <a:p>
            <a:pPr algn="just">
              <a:lnSpc>
                <a:spcPct val="110000"/>
              </a:lnSpc>
            </a:pPr>
            <a:r>
              <a:rPr lang="en-US" sz="2800" dirty="0" err="1" smtClean="0">
                <a:latin typeface="Helvetica"/>
                <a:cs typeface="Helvetica"/>
              </a:rPr>
              <a:t>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lgksed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a:latin typeface="Helvetica"/>
                <a:cs typeface="Helvetica"/>
              </a:rPr>
              <a:t>. </a:t>
            </a:r>
            <a:r>
              <a:rPr lang="en-US" sz="2800" dirty="0" err="1">
                <a:latin typeface="Helvetica"/>
                <a:cs typeface="Helvetica"/>
              </a:rPr>
              <a:t>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eiusmod</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1622510" y="4664641"/>
            <a:ext cx="9619488" cy="12503846"/>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Cerberus</a:t>
            </a:r>
            <a:r>
              <a:rPr lang="en-US" sz="2800" dirty="0">
                <a:latin typeface="Helvetica"/>
                <a:cs typeface="Helvetica"/>
              </a:rPr>
              <a:t>, the DRS's underlying Fedora/Hydra architecture, was derived from </a:t>
            </a:r>
            <a:r>
              <a:rPr lang="en-US" sz="2800" dirty="0" err="1">
                <a:latin typeface="Helvetica"/>
                <a:cs typeface="Helvetica"/>
              </a:rPr>
              <a:t>Sufia</a:t>
            </a:r>
            <a:r>
              <a:rPr lang="en-US" sz="2800" dirty="0">
                <a:latin typeface="Helvetica"/>
                <a:cs typeface="Helvetica"/>
              </a:rPr>
              <a:t>, which relied on a flat file structure. The original </a:t>
            </a:r>
            <a:r>
              <a:rPr lang="en-US" sz="2800" dirty="0" err="1">
                <a:latin typeface="Helvetica"/>
                <a:cs typeface="Helvetica"/>
              </a:rPr>
              <a:t>Sufia</a:t>
            </a:r>
            <a:r>
              <a:rPr lang="en-US" sz="2800" dirty="0">
                <a:latin typeface="Helvetica"/>
                <a:cs typeface="Helvetica"/>
              </a:rPr>
              <a:t> structure was modified to incorporate three types of collections:</a:t>
            </a:r>
          </a:p>
          <a:p>
            <a:pPr marL="457200" indent="-457200">
              <a:lnSpc>
                <a:spcPct val="110000"/>
              </a:lnSpc>
              <a:buFont typeface="Arial"/>
              <a:buChar char="•"/>
            </a:pPr>
            <a:r>
              <a:rPr lang="en-US" sz="2800" b="1" dirty="0">
                <a:latin typeface="Helvetica"/>
                <a:cs typeface="Helvetica"/>
              </a:rPr>
              <a:t>communities</a:t>
            </a:r>
            <a:r>
              <a:rPr lang="en-US" sz="2800" dirty="0">
                <a:latin typeface="Helvetica"/>
                <a:cs typeface="Helvetica"/>
              </a:rPr>
              <a:t>: collections that belong to the DRS canonical graph. They can only contain communities, collections, or faculty users - no files</a:t>
            </a:r>
          </a:p>
          <a:p>
            <a:pPr marL="457200" indent="-457200">
              <a:lnSpc>
                <a:spcPct val="110000"/>
              </a:lnSpc>
              <a:buFont typeface="Arial"/>
              <a:buChar char="•"/>
            </a:pPr>
            <a:r>
              <a:rPr lang="en-US" sz="2800" b="1" dirty="0">
                <a:latin typeface="Helvetica"/>
                <a:cs typeface="Helvetica"/>
              </a:rPr>
              <a:t>smart collections</a:t>
            </a:r>
            <a:r>
              <a:rPr lang="en-US" sz="2800" dirty="0">
                <a:latin typeface="Helvetica"/>
                <a:cs typeface="Helvetica"/>
              </a:rPr>
              <a:t>: collections that belong to faculty users and are directly connected to the faculty user's community</a:t>
            </a:r>
          </a:p>
          <a:p>
            <a:pPr marL="457200" indent="-457200">
              <a:lnSpc>
                <a:spcPct val="110000"/>
              </a:lnSpc>
              <a:buFont typeface="Arial"/>
              <a:buChar char="•"/>
            </a:pPr>
            <a:r>
              <a:rPr lang="en-US" sz="2800" b="1" dirty="0">
                <a:latin typeface="Helvetica"/>
                <a:cs typeface="Helvetica"/>
              </a:rPr>
              <a:t>personal collections</a:t>
            </a:r>
            <a:r>
              <a:rPr lang="en-US" sz="2800" dirty="0">
                <a:latin typeface="Helvetica"/>
                <a:cs typeface="Helvetica"/>
              </a:rPr>
              <a:t>: a typical static collection</a:t>
            </a:r>
          </a:p>
          <a:p>
            <a:pPr algn="just">
              <a:lnSpc>
                <a:spcPct val="110000"/>
              </a:lnSpc>
            </a:pPr>
            <a:r>
              <a:rPr lang="en-US" sz="2800" dirty="0">
                <a:latin typeface="Helvetica"/>
                <a:cs typeface="Helvetica"/>
              </a:rPr>
              <a:t> </a:t>
            </a:r>
            <a:r>
              <a:rPr lang="en-US" sz="2800" dirty="0" smtClean="0">
                <a:latin typeface="Helvetica"/>
                <a:cs typeface="Helvetica"/>
              </a:rPr>
              <a:t>    All </a:t>
            </a:r>
            <a:r>
              <a:rPr lang="en-US" sz="2800" dirty="0">
                <a:latin typeface="Helvetica"/>
                <a:cs typeface="Helvetica"/>
              </a:rPr>
              <a:t>schools and colleges communities are nested beneath the top-level Northeastern University community. Departments and research group communities are nested within the proper University school or college community, and each faculty user is connected to his or her appropriate communities using RELS-EXT and properties metadata. The relationships between faculty users, smart collections, and communities allows the DRS to aggregate content stored in Smart Collections up through the community structure. Once faculty are attached to a community, the files stored in their Smart Collections can be discovered by browsing through the community's Smart Collections.</a:t>
            </a:r>
            <a:endParaRPr lang="en-US" sz="2800" dirty="0" smtClean="0">
              <a:latin typeface="Helvetica"/>
              <a:cs typeface="Helvetica"/>
            </a:endParaRPr>
          </a:p>
        </p:txBody>
      </p:sp>
      <p:pic>
        <p:nvPicPr>
          <p:cNvPr id="2" name="Picture 1" descr="Cerberu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4568" y="21401459"/>
            <a:ext cx="2371257" cy="1832335"/>
          </a:xfrm>
          <a:prstGeom prst="rect">
            <a:avLst/>
          </a:prstGeom>
        </p:spPr>
      </p:pic>
      <p:sp>
        <p:nvSpPr>
          <p:cNvPr id="34" name="TextBox 33"/>
          <p:cNvSpPr txBox="1"/>
          <p:nvPr/>
        </p:nvSpPr>
        <p:spPr>
          <a:xfrm>
            <a:off x="914397" y="18650983"/>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"Smart Collections" in communities aren't really collections, they're aggregated lists of the objects stored in each connected faculty member's "Smart Collections". DRS staff is notified when a new faculty member logs in and the connection between the faculty and the community is made through the DRS admin panel. A series of predefined Smart Collections are created for a faculty member when he or she first signs in. Users are connected to communities with a locally defined RDF statement in the RELS-EXT (&lt;</a:t>
            </a:r>
            <a:r>
              <a:rPr lang="en-US" sz="2800" dirty="0" err="1">
                <a:latin typeface="Helvetica"/>
                <a:cs typeface="Helvetica"/>
              </a:rPr>
              <a:t>drs:hasAffiliation</a:t>
            </a:r>
            <a:r>
              <a:rPr lang="en-US" sz="2800" dirty="0">
                <a:latin typeface="Helvetica"/>
                <a:cs typeface="Helvetica"/>
              </a:rPr>
              <a:t>&gt;) and via the </a:t>
            </a:r>
            <a:r>
              <a:rPr lang="en-US" sz="2800" dirty="0" err="1">
                <a:latin typeface="Helvetica"/>
                <a:cs typeface="Helvetica"/>
              </a:rPr>
              <a:t>community_name</a:t>
            </a:r>
            <a:r>
              <a:rPr lang="en-US" sz="2800" dirty="0">
                <a:latin typeface="Helvetica"/>
                <a:cs typeface="Helvetica"/>
              </a:rPr>
              <a:t> field in the Hydra details </a:t>
            </a:r>
            <a:r>
              <a:rPr lang="en-US" sz="2800" dirty="0" err="1">
                <a:latin typeface="Helvetica"/>
                <a:cs typeface="Helvetica"/>
              </a:rPr>
              <a:t>datastream</a:t>
            </a:r>
            <a:r>
              <a:rPr lang="en-US" sz="2800" dirty="0">
                <a:latin typeface="Helvetica"/>
                <a:cs typeface="Helvetica"/>
              </a:rPr>
              <a:t>. Need smart collection metadata, too.</a:t>
            </a:r>
          </a:p>
        </p:txBody>
      </p:sp>
      <p:sp>
        <p:nvSpPr>
          <p:cNvPr id="35" name="TextBox 34"/>
          <p:cNvSpPr txBox="1"/>
          <p:nvPr/>
        </p:nvSpPr>
        <p:spPr>
          <a:xfrm>
            <a:off x="10985500" y="20366184"/>
            <a:ext cx="10637009"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14397" y="4593484"/>
            <a:ext cx="9613902" cy="9659994"/>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5" name="Picture 4"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253478"/>
            <a:ext cx="9601200" cy="4343400"/>
          </a:xfrm>
          <a:prstGeom prst="rect">
            <a:avLst/>
          </a:prstGeom>
        </p:spPr>
      </p:pic>
      <p:pic>
        <p:nvPicPr>
          <p:cNvPr id="26" name="Picture 25"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6004" y="17168487"/>
            <a:ext cx="8701541" cy="4232972"/>
          </a:xfrm>
          <a:prstGeom prst="rect">
            <a:avLst/>
          </a:prstGeom>
        </p:spPr>
      </p:pic>
      <p:sp>
        <p:nvSpPr>
          <p:cNvPr id="27" name="TextBox 26"/>
          <p:cNvSpPr txBox="1"/>
          <p:nvPr/>
        </p:nvSpPr>
        <p:spPr>
          <a:xfrm>
            <a:off x="23050606" y="18848416"/>
            <a:ext cx="6531394"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Placeholder</a:t>
            </a:r>
            <a:endParaRPr lang="en-US" sz="3600" dirty="0">
              <a:solidFill>
                <a:schemeClr val="accent4">
                  <a:lumMod val="75000"/>
                </a:schemeClr>
              </a:solidFill>
              <a:latin typeface="Helvetica"/>
              <a:cs typeface="Helvetica"/>
            </a:endParaRPr>
          </a:p>
        </p:txBody>
      </p:sp>
      <p:pic>
        <p:nvPicPr>
          <p:cNvPr id="8" name="Picture 7" descr="NUgraphPor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4364881"/>
            <a:ext cx="10654589" cy="12889382"/>
          </a:xfrm>
          <a:prstGeom prst="rect">
            <a:avLst/>
          </a:prstGeom>
        </p:spPr>
      </p:pic>
    </p:spTree>
    <p:extLst>
      <p:ext uri="{BB962C8B-B14F-4D97-AF65-F5344CB8AC3E}">
        <p14:creationId xmlns:p14="http://schemas.microsoft.com/office/powerpoint/2010/main" val="24282945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0" y="20027116"/>
            <a:ext cx="12568465" cy="51812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4094892" y="20511740"/>
            <a:ext cx="7229891" cy="3986136"/>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500" b="1" dirty="0">
                <a:latin typeface="Helvetica"/>
                <a:cs typeface="Helvetica"/>
              </a:rPr>
              <a:t>About </a:t>
            </a:r>
            <a:r>
              <a:rPr lang="en-US" sz="45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a:t>
            </a:r>
          </a:p>
          <a:p>
            <a:pPr>
              <a:lnSpc>
                <a:spcPct val="110000"/>
              </a:lnSpc>
            </a:pPr>
            <a:r>
              <a:rPr lang="en-US" sz="2800" dirty="0" err="1" smtClean="0">
                <a:latin typeface="Helvetica"/>
                <a:cs typeface="Helvetica"/>
              </a:rPr>
              <a:t>Consect</a:t>
            </a:r>
            <a:r>
              <a:rPr lang="en-US" sz="2800" dirty="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a:latin typeface="Helvetica"/>
                <a:cs typeface="Helvetica"/>
              </a:rPr>
              <a:t>Consect</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lgksed</a:t>
            </a:r>
            <a:r>
              <a:rPr lang="en-US" sz="2800" dirty="0" smtClean="0">
                <a:latin typeface="Helvetica"/>
                <a:cs typeface="Helvetica"/>
              </a:rPr>
              <a:t> </a:t>
            </a:r>
            <a:r>
              <a:rPr lang="en-US" sz="2800" dirty="0">
                <a:latin typeface="Helvetica"/>
                <a:cs typeface="Helvetica"/>
              </a:rPr>
              <a:t>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smtClean="0">
                <a:latin typeface="Helvetica"/>
                <a:cs typeface="Helvetica"/>
              </a:rPr>
              <a:t>.</a:t>
            </a:r>
          </a:p>
          <a:p>
            <a:pPr>
              <a:lnSpc>
                <a:spcPct val="110000"/>
              </a:lnSpc>
            </a:pPr>
            <a:r>
              <a:rPr lang="en-US" sz="2800" b="1" dirty="0" err="1" smtClean="0">
                <a:solidFill>
                  <a:srgbClr val="2B84D2"/>
                </a:solidFill>
                <a:latin typeface="Helvetica"/>
                <a:cs typeface="Helvetica"/>
              </a:rPr>
              <a:t>github.com</a:t>
            </a:r>
            <a:r>
              <a:rPr lang="en-US" sz="2800" b="1" dirty="0">
                <a:solidFill>
                  <a:srgbClr val="2B84D2"/>
                </a:solidFill>
                <a:latin typeface="Helvetica"/>
                <a:cs typeface="Helvetica"/>
              </a:rPr>
              <a:t>/NEU-Libraries/</a:t>
            </a:r>
            <a:r>
              <a:rPr lang="en-US" sz="2800" b="1" dirty="0" err="1">
                <a:solidFill>
                  <a:srgbClr val="2B84D2"/>
                </a:solidFill>
                <a:latin typeface="Helvetica"/>
                <a:cs typeface="Helvetica"/>
              </a:rPr>
              <a:t>cerberus</a:t>
            </a:r>
            <a:endParaRPr lang="en-US" sz="2800" b="1" dirty="0">
              <a:solidFill>
                <a:srgbClr val="2B84D2"/>
              </a:solidFill>
              <a:latin typeface="Helvetica"/>
              <a:cs typeface="Helvetica"/>
            </a:endParaRPr>
          </a:p>
        </p:txBody>
      </p:sp>
      <p:sp>
        <p:nvSpPr>
          <p:cNvPr id="27" name="Rectangle 26"/>
          <p:cNvSpPr/>
          <p:nvPr/>
        </p:nvSpPr>
        <p:spPr>
          <a:xfrm rot="5400000">
            <a:off x="18900412" y="12347215"/>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9" name="Rectangle 28"/>
          <p:cNvSpPr/>
          <p:nvPr/>
        </p:nvSpPr>
        <p:spPr>
          <a:xfrm rot="5400000">
            <a:off x="15697197" y="-15652051"/>
            <a:ext cx="914400"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8" name="Rectangle 17"/>
          <p:cNvSpPr/>
          <p:nvPr/>
        </p:nvSpPr>
        <p:spPr>
          <a:xfrm rot="5400000">
            <a:off x="214388" y="14821543"/>
            <a:ext cx="20913314" cy="4572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0" name="Rectangle 19"/>
          <p:cNvSpPr/>
          <p:nvPr/>
        </p:nvSpPr>
        <p:spPr>
          <a:xfrm rot="5400000">
            <a:off x="13353466" y="14877713"/>
            <a:ext cx="21009713" cy="441264"/>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pic>
        <p:nvPicPr>
          <p:cNvPr id="6" name="Picture 5" descr="SmartCollection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500" y="4593485"/>
            <a:ext cx="12568465" cy="15433632"/>
          </a:xfrm>
          <a:prstGeom prst="rect">
            <a:avLst/>
          </a:prstGeom>
        </p:spPr>
      </p:pic>
      <p:sp>
        <p:nvSpPr>
          <p:cNvPr id="39" name="Rectangle 38"/>
          <p:cNvSpPr/>
          <p:nvPr/>
        </p:nvSpPr>
        <p:spPr>
          <a:xfrm rot="5400000">
            <a:off x="5372351" y="9052515"/>
            <a:ext cx="457202" cy="1076909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4078955" y="4593486"/>
            <a:ext cx="7163042" cy="965999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Communities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a:t>
            </a:r>
            <a:r>
              <a:rPr lang="en-US" sz="2800" dirty="0" smtClean="0">
                <a:latin typeface="Helvetica"/>
                <a:cs typeface="Helvetica"/>
              </a:rPr>
              <a:t>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r>
              <a:rPr lang="en-US" sz="2800" dirty="0" smtClean="0">
                <a:latin typeface="Helvetica"/>
                <a:cs typeface="Helvetica"/>
              </a:rPr>
              <a:t> </a:t>
            </a:r>
            <a:endParaRPr lang="en-US" sz="2800" dirty="0">
              <a:latin typeface="Helvetica"/>
              <a:cs typeface="Helvetica"/>
            </a:endParaRPr>
          </a:p>
        </p:txBody>
      </p:sp>
      <p:sp>
        <p:nvSpPr>
          <p:cNvPr id="31" name="TextBox 30"/>
          <p:cNvSpPr txBox="1"/>
          <p:nvPr/>
        </p:nvSpPr>
        <p:spPr>
          <a:xfrm>
            <a:off x="17321489" y="20639715"/>
            <a:ext cx="6232476"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Disadvantages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endParaRPr lang="en-US" sz="2800" dirty="0">
              <a:latin typeface="Helvetica"/>
              <a:cs typeface="Helvetica"/>
            </a:endParaRPr>
          </a:p>
        </p:txBody>
      </p:sp>
      <p:pic>
        <p:nvPicPr>
          <p:cNvPr id="3" name="Picture 2"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665662"/>
            <a:ext cx="9563097" cy="10017508"/>
          </a:xfrm>
          <a:prstGeom prst="rect">
            <a:avLst/>
          </a:prstGeom>
        </p:spPr>
      </p:pic>
      <p:pic>
        <p:nvPicPr>
          <p:cNvPr id="2" name="Picture 1" descr="Cerberus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6676" y="20639718"/>
            <a:ext cx="2371257" cy="1832335"/>
          </a:xfrm>
          <a:prstGeom prst="rect">
            <a:avLst/>
          </a:prstGeom>
        </p:spPr>
      </p:pic>
      <p:sp>
        <p:nvSpPr>
          <p:cNvPr id="34" name="TextBox 33"/>
          <p:cNvSpPr txBox="1"/>
          <p:nvPr/>
        </p:nvSpPr>
        <p:spPr>
          <a:xfrm>
            <a:off x="24094892" y="14497996"/>
            <a:ext cx="7163041" cy="5868189"/>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User Education</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a:t>
            </a:r>
            <a:endParaRPr lang="en-US" sz="2800" dirty="0">
              <a:latin typeface="Helvetica"/>
              <a:cs typeface="Helvetica"/>
            </a:endParaRPr>
          </a:p>
        </p:txBody>
      </p:sp>
      <p:sp>
        <p:nvSpPr>
          <p:cNvPr id="35" name="TextBox 34"/>
          <p:cNvSpPr txBox="1"/>
          <p:nvPr/>
        </p:nvSpPr>
        <p:spPr>
          <a:xfrm>
            <a:off x="10985499" y="20639716"/>
            <a:ext cx="6213955"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endParaRPr lang="en-US" sz="2800" dirty="0" smtClean="0">
              <a:latin typeface="Helvetica"/>
              <a:cs typeface="Helvetica"/>
            </a:endParaRPr>
          </a:p>
        </p:txBody>
      </p:sp>
      <p:sp>
        <p:nvSpPr>
          <p:cNvPr id="30" name="Rectangle 29"/>
          <p:cNvSpPr/>
          <p:nvPr/>
        </p:nvSpPr>
        <p:spPr>
          <a:xfrm rot="5400000">
            <a:off x="15618182" y="9152650"/>
            <a:ext cx="920030" cy="32156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7" name="Rectangle 36"/>
          <p:cNvSpPr/>
          <p:nvPr/>
        </p:nvSpPr>
        <p:spPr>
          <a:xfrm rot="5400000">
            <a:off x="21223221" y="9858941"/>
            <a:ext cx="457201" cy="21104352"/>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8" name="Rectangle 37"/>
          <p:cNvSpPr/>
          <p:nvPr/>
        </p:nvSpPr>
        <p:spPr>
          <a:xfrm rot="5400000">
            <a:off x="-12341588" y="12234333"/>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a:latin typeface="Helvetica"/>
                <a:cs typeface="Helvetica"/>
              </a:rPr>
              <a:t>Highlighting Scholarly Content in Hydra Using Communities </a:t>
            </a:r>
            <a:endParaRPr lang="en-US" sz="7200" dirty="0" smtClean="0">
              <a:latin typeface="Helvetica"/>
              <a:cs typeface="Helvetica"/>
            </a:endParaRPr>
          </a:p>
        </p:txBody>
      </p:sp>
      <p:sp>
        <p:nvSpPr>
          <p:cNvPr id="42" name="Rectangle 41"/>
          <p:cNvSpPr/>
          <p:nvPr/>
        </p:nvSpPr>
        <p:spPr>
          <a:xfrm rot="5400000">
            <a:off x="27592243" y="10177708"/>
            <a:ext cx="457200" cy="836630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1" name="TextBox 20"/>
          <p:cNvSpPr txBox="1"/>
          <p:nvPr/>
        </p:nvSpPr>
        <p:spPr>
          <a:xfrm>
            <a:off x="914397" y="2370572"/>
            <a:ext cx="13975484" cy="1994309"/>
          </a:xfrm>
          <a:prstGeom prst="rect">
            <a:avLst/>
          </a:prstGeom>
          <a:noFill/>
          <a:ln>
            <a:solidFill>
              <a:schemeClr val="tx1"/>
            </a:solid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solidFill>
              <a:schemeClr val="tx1"/>
            </a:solid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6" name="Rectangle 25"/>
          <p:cNvSpPr/>
          <p:nvPr/>
        </p:nvSpPr>
        <p:spPr>
          <a:xfrm rot="10800000">
            <a:off x="914397" y="4364882"/>
            <a:ext cx="30191139" cy="228601"/>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8" name="TextBox 27"/>
          <p:cNvSpPr txBox="1"/>
          <p:nvPr/>
        </p:nvSpPr>
        <p:spPr>
          <a:xfrm>
            <a:off x="914397" y="4593484"/>
            <a:ext cx="9613902" cy="9794396"/>
          </a:xfrm>
          <a:prstGeom prst="rect">
            <a:avLst/>
          </a:prstGeom>
          <a:noFill/>
          <a:ln w="28575" cmpd="sng">
            <a:solidFill>
              <a:schemeClr val="tx1"/>
            </a:solid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nSpc>
                <a:spcPct val="110000"/>
              </a:lnSpc>
            </a:pP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smtClean="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p>
        </p:txBody>
      </p:sp>
    </p:spTree>
    <p:extLst>
      <p:ext uri="{BB962C8B-B14F-4D97-AF65-F5344CB8AC3E}">
        <p14:creationId xmlns:p14="http://schemas.microsoft.com/office/powerpoint/2010/main" val="30122496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7503</TotalTime>
  <Words>1585</Words>
  <Application>Microsoft Macintosh PowerPoint</Application>
  <PresentationFormat>Custom</PresentationFormat>
  <Paragraphs>125</Paragraphs>
  <Slides>4</Slides>
  <Notes>4</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88</cp:revision>
  <dcterms:created xsi:type="dcterms:W3CDTF">2015-04-30T21:08:20Z</dcterms:created>
  <dcterms:modified xsi:type="dcterms:W3CDTF">2015-05-21T21:22:59Z</dcterms:modified>
</cp:coreProperties>
</file>